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92" r:id="rId4"/>
    <p:sldId id="282" r:id="rId5"/>
    <p:sldId id="291" r:id="rId6"/>
    <p:sldId id="278" r:id="rId7"/>
    <p:sldId id="283" r:id="rId8"/>
    <p:sldId id="280" r:id="rId9"/>
    <p:sldId id="289" r:id="rId10"/>
    <p:sldId id="274" r:id="rId11"/>
  </p:sldIdLst>
  <p:sldSz cx="9144000" cy="6858000" type="screen4x3"/>
  <p:notesSz cx="6797675" cy="987425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AC386A-F307-42B3-842F-5C2026CA1308}">
          <p14:sldIdLst>
            <p14:sldId id="256"/>
            <p14:sldId id="271"/>
            <p14:sldId id="292"/>
            <p14:sldId id="282"/>
            <p14:sldId id="291"/>
            <p14:sldId id="278"/>
            <p14:sldId id="283"/>
            <p14:sldId id="280"/>
            <p14:sldId id="289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467" autoAdjust="0"/>
  </p:normalViewPr>
  <p:slideViewPr>
    <p:cSldViewPr>
      <p:cViewPr>
        <p:scale>
          <a:sx n="80" d="100"/>
          <a:sy n="80" d="100"/>
        </p:scale>
        <p:origin x="-159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FCD95B5F-2193-4D13-BD4E-311DD3A1BF3F}" type="datetimeFigureOut">
              <a:rPr lang="bg-BG" smtClean="0"/>
              <a:t>5.6.2018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825"/>
            <a:ext cx="2945659" cy="493713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B49F83D6-54D0-4B6D-AABC-8816324B395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54605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C957CAA5-1EBF-4B48-8003-1242037ED340}" type="datetimeFigureOut">
              <a:rPr lang="bg-BG" smtClean="0"/>
              <a:t>5.6.2018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3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3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319E15AE-979A-4945-8BD5-B6B3AB6CEE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46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E15AE-979A-4945-8BD5-B6B3AB6CEE69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819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5555-7D89-4847-8340-F02C01D9D560}" type="datetime1">
              <a:rPr lang="bg-BG" smtClean="0"/>
              <a:t>5.6.2018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683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C0669-91EC-4CC2-A669-501EC749A616}" type="datetime1">
              <a:rPr lang="bg-BG" smtClean="0"/>
              <a:t>5.6.2018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46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17C6-4176-4EFD-8B84-5169FE666C80}" type="datetime1">
              <a:rPr lang="bg-BG" smtClean="0"/>
              <a:t>5.6.2018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5152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BFC6-CF56-47E8-9AD9-B7A864C74472}" type="datetime1">
              <a:rPr lang="bg-BG" smtClean="0"/>
              <a:t>5.6.2018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482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87A0-F782-49A4-95A4-831957A4BD2A}" type="datetime1">
              <a:rPr lang="bg-BG" smtClean="0"/>
              <a:t>5.6.2018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7999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4219-7A34-4C0F-970F-5B140B308CFF}" type="datetime1">
              <a:rPr lang="bg-BG" smtClean="0"/>
              <a:t>5.6.2018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334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640F2-4E79-461E-9A66-8DB2AADD23CD}" type="datetime1">
              <a:rPr lang="bg-BG" smtClean="0"/>
              <a:t>5.6.2018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398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7347B-5E96-4788-8F86-3AF54DDE8B9B}" type="datetime1">
              <a:rPr lang="bg-BG" smtClean="0"/>
              <a:t>5.6.2018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2212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6C0A5-345F-4927-9F47-CD26F127C50A}" type="datetime1">
              <a:rPr lang="bg-BG" smtClean="0"/>
              <a:t>5.6.2018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621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4CE6-B645-4D18-A29C-1AECAB95C0DB}" type="datetime1">
              <a:rPr lang="bg-BG" smtClean="0"/>
              <a:t>5.6.2018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874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F060-ED3A-4619-B797-85A8B3C93F83}" type="datetime1">
              <a:rPr lang="bg-BG" smtClean="0"/>
              <a:t>5.6.2018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701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C4118-A83C-48AF-9BE8-02061B1186F0}" type="datetime1">
              <a:rPr lang="bg-BG" smtClean="0"/>
              <a:t>5.6.2018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3821F-1ACF-4A7E-94AC-0431A9ACB8F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2838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acebook.com/zornitsa.roussinova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8.jpe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15"/>
          <a:stretch/>
        </p:blipFill>
        <p:spPr bwMode="auto">
          <a:xfrm>
            <a:off x="6391196" y="0"/>
            <a:ext cx="2752804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endParaRPr lang="bg-BG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352928" cy="439248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Supporting Older Persons’ </a:t>
            </a:r>
            <a:r>
              <a:rPr lang="en-US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Rights    </a:t>
            </a:r>
          </a:p>
          <a:p>
            <a:endParaRPr lang="en-US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sz="2000" i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sz="20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sz="2000" i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sz="1800" i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sz="1800" i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n-US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1800" i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Mrs</a:t>
            </a:r>
            <a:r>
              <a:rPr lang="en-US" sz="18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Zornitsa</a:t>
            </a:r>
            <a:r>
              <a:rPr lang="en-US" sz="18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i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Roussinova</a:t>
            </a:r>
            <a:endParaRPr lang="en-US" sz="1800" i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18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Deputy Minister </a:t>
            </a:r>
            <a:r>
              <a:rPr lang="en-US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18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Labour </a:t>
            </a:r>
            <a:r>
              <a:rPr lang="en-US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18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</a:t>
            </a:r>
            <a:r>
              <a:rPr lang="en-US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1800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olicy of the Republic of Bulgaria </a:t>
            </a:r>
          </a:p>
          <a:p>
            <a:pPr algn="l"/>
            <a:endParaRPr lang="en-GB" sz="11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n-US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 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Platform Europe Annual Conference </a:t>
            </a:r>
            <a:r>
              <a:rPr lang="en-US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“Supporting </a:t>
            </a:r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Older Persons’ Right to Self-Determination”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June 2018, Brussels</a:t>
            </a:r>
          </a:p>
          <a:p>
            <a:pPr algn="l"/>
            <a:endParaRPr lang="en-GB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6284"/>
            <a:ext cx="9144000" cy="67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63"/>
            <a:ext cx="1798564" cy="135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user\Desktop\моя\06.06.2018\kartinki\couples_having_a_picnic_in_meadow-300x17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246" y="2663400"/>
            <a:ext cx="3274930" cy="193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16113" y="5157192"/>
            <a:ext cx="8291264" cy="1296144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600" i="1" dirty="0" err="1" smtClean="0"/>
              <a:t>Mrs</a:t>
            </a:r>
            <a:r>
              <a:rPr lang="en-US" sz="2600" i="1" dirty="0" smtClean="0"/>
              <a:t> </a:t>
            </a:r>
            <a:r>
              <a:rPr lang="en-US" sz="2600" i="1" dirty="0"/>
              <a:t>Zornitsa Roussinova </a:t>
            </a:r>
            <a:br>
              <a:rPr lang="en-US" sz="2600" i="1" dirty="0"/>
            </a:br>
            <a:r>
              <a:rPr lang="en-US" sz="2600" i="1" dirty="0"/>
              <a:t>Deputy Minister of Labour and Social Policy of the Republic of </a:t>
            </a:r>
            <a:r>
              <a:rPr lang="en-US" sz="2600" i="1" dirty="0" smtClean="0"/>
              <a:t>Bulgaria </a:t>
            </a:r>
            <a:endParaRPr lang="en-US" sz="2600" i="1" dirty="0" smtClean="0">
              <a:hlinkClick r:id="rId2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600" dirty="0" smtClean="0">
                <a:hlinkClick r:id="rId2"/>
              </a:rPr>
              <a:t>https</a:t>
            </a:r>
            <a:r>
              <a:rPr lang="en-US" sz="2600" dirty="0">
                <a:hlinkClick r:id="rId2"/>
              </a:rPr>
              <a:t>://www.facebook.com/zornitsa.roussinova</a:t>
            </a:r>
            <a:r>
              <a:rPr lang="en-US" sz="2600" dirty="0" smtClean="0">
                <a:hlinkClick r:id="rId2"/>
              </a:rPr>
              <a:t>/</a:t>
            </a:r>
            <a:r>
              <a:rPr lang="en-US" sz="2600" dirty="0" smtClean="0"/>
              <a:t> </a:t>
            </a:r>
            <a:endParaRPr lang="en-US" sz="2600" dirty="0"/>
          </a:p>
          <a:p>
            <a:endParaRPr lang="bg-BG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67544" y="3356992"/>
            <a:ext cx="8194731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attention</a:t>
            </a:r>
            <a:endParaRPr lang="bg-BG" sz="36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89"/>
          <a:stretch/>
        </p:blipFill>
        <p:spPr bwMode="auto">
          <a:xfrm>
            <a:off x="6472052" y="0"/>
            <a:ext cx="2671948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user\Saved Games\Downloads\47048221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5095"/>
            <a:ext cx="3579891" cy="246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2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6"/>
          <a:stretch/>
        </p:blipFill>
        <p:spPr bwMode="auto">
          <a:xfrm>
            <a:off x="6436426" y="0"/>
            <a:ext cx="2707574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892480" cy="5301208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200"/>
              </a:spcBef>
              <a:spcAft>
                <a:spcPts val="100"/>
              </a:spcAft>
              <a:buNone/>
            </a:pPr>
            <a:r>
              <a:rPr lang="en-US" sz="2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Thinking about the future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en-GB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5113" indent="-265113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hanging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realities in the 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5113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European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societies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0975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5113" indent="-265113"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265113" algn="l"/>
              </a:tabLst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need to address the </a:t>
            </a:r>
          </a:p>
          <a:p>
            <a:pPr marL="0" indent="273050" algn="just">
              <a:lnSpc>
                <a:spcPct val="110000"/>
              </a:lnSpc>
              <a:spcBef>
                <a:spcPts val="600"/>
              </a:spcBef>
              <a:buNone/>
              <a:tabLst>
                <a:tab pos="265113" algn="l"/>
              </a:tabLst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hallenges and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opportunities 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273050" algn="just">
              <a:lnSpc>
                <a:spcPct val="110000"/>
              </a:lnSpc>
              <a:spcBef>
                <a:spcPts val="600"/>
              </a:spcBef>
              <a:buNone/>
              <a:tabLst>
                <a:tab pos="265113" algn="l"/>
              </a:tabLst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related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 of work 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273050" algn="just">
              <a:lnSpc>
                <a:spcPct val="110000"/>
              </a:lnSpc>
              <a:spcBef>
                <a:spcPts val="600"/>
              </a:spcBef>
              <a:buNone/>
              <a:tabLst>
                <a:tab pos="265113" algn="l"/>
              </a:tabLst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273050" algn="just">
              <a:lnSpc>
                <a:spcPct val="110000"/>
              </a:lnSpc>
              <a:spcBef>
                <a:spcPts val="600"/>
              </a:spcBef>
              <a:buNone/>
              <a:tabLst>
                <a:tab pos="265113" algn="l"/>
              </a:tabLst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lifecycle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</a:t>
            </a:r>
          </a:p>
          <a:p>
            <a:pPr marL="180975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2</a:t>
            </a:fld>
            <a:endParaRPr lang="bg-BG"/>
          </a:p>
        </p:txBody>
      </p:sp>
      <p:pic>
        <p:nvPicPr>
          <p:cNvPr id="3077" name="Picture 5" descr="C:\Users\dmitova\Desktop\Rabotni dokumenti\за работа\Председателство 2018\документи за срещи на политическия кабинет\2018\12 април 2018 - Зорница Русинова - конференция She Leader\8-invest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2" y="2466591"/>
            <a:ext cx="2494805" cy="176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dmitova\Desktop\Rabotni dokumenti\за работа\Председателство 2018\документи за срещи на политическия кабинет\2018\12 април 2018 - Зорница Русинова - конференция She Leader\FutureOfWor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810" y="4473427"/>
            <a:ext cx="2460217" cy="1725879"/>
          </a:xfrm>
          <a:prstGeom prst="rect">
            <a:avLst/>
          </a:prstGeom>
          <a:noFill/>
          <a:ln>
            <a:solidFill>
              <a:schemeClr val="bg1">
                <a:lumMod val="65000"/>
                <a:alpha val="94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dmitova\Downloads\REFERFER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191" y="4506070"/>
            <a:ext cx="2696963" cy="1693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моя\04.04.2018\london-services-industry-kashagan-today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191" y="2481334"/>
            <a:ext cx="2696963" cy="1746485"/>
          </a:xfrm>
          <a:prstGeom prst="rect">
            <a:avLst/>
          </a:prstGeom>
          <a:noFill/>
          <a:ln>
            <a:solidFill>
              <a:schemeClr val="bg1">
                <a:lumMod val="75000"/>
                <a:alpha val="93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65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590" y="1240666"/>
            <a:ext cx="8229600" cy="1027077"/>
          </a:xfrm>
        </p:spPr>
        <p:txBody>
          <a:bodyPr>
            <a:normAutofit/>
          </a:bodyPr>
          <a:lstStyle/>
          <a:p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 </a:t>
            </a:r>
            <a:r>
              <a:rPr lang="en-GB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for </a:t>
            </a:r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</a:t>
            </a:r>
            <a:r>
              <a:rPr lang="en-GB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Europe</a:t>
            </a:r>
            <a:endParaRPr lang="bg-BG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4173860" cy="4065315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 on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future of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employment and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policies in the post-2020 context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of crucial importance </a:t>
            </a:r>
          </a:p>
          <a:p>
            <a:pPr marL="0" indent="0">
              <a:buNone/>
            </a:pP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265113">
              <a:buNone/>
            </a:pPr>
            <a:endParaRPr lang="en-GB" sz="2000" i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spcBef>
                <a:spcPts val="600"/>
              </a:spcBef>
              <a:spcAft>
                <a:spcPts val="500"/>
              </a:spcAft>
              <a:buNone/>
            </a:pPr>
            <a:endParaRPr lang="en-GB" sz="1400" i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175447" cy="4065315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necessary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should support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efforts: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better employment opportunities;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fight against poverty and for higher degree of social inclusion;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higher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growth and sustainable jobs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3</a:t>
            </a:fld>
            <a:endParaRPr lang="bg-BG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64"/>
          <a:stretch/>
        </p:blipFill>
        <p:spPr bwMode="auto">
          <a:xfrm>
            <a:off x="6282046" y="0"/>
            <a:ext cx="2861953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user\Desktop\моя\06.06.2018\kartinki\96f8dd18be67c4330323d566e7efd0b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954" y="5131994"/>
            <a:ext cx="1969414" cy="1609374"/>
          </a:xfrm>
          <a:prstGeom prst="rect">
            <a:avLst/>
          </a:prstGeom>
          <a:noFill/>
          <a:ln>
            <a:solidFill>
              <a:schemeClr val="bg1">
                <a:lumMod val="65000"/>
                <a:alpha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Saved Games\Downloads\fotolia_84282237_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39"/>
            <a:ext cx="3006080" cy="1997791"/>
          </a:xfrm>
          <a:prstGeom prst="rect">
            <a:avLst/>
          </a:prstGeom>
          <a:noFill/>
          <a:ln>
            <a:solidFill>
              <a:schemeClr val="bg1">
                <a:lumMod val="65000"/>
                <a:alpha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70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53"/>
          <a:stretch/>
        </p:blipFill>
        <p:spPr bwMode="auto">
          <a:xfrm>
            <a:off x="6341422" y="0"/>
            <a:ext cx="2802577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068558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Ensuring the rights of 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persons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disabilities </a:t>
            </a:r>
            <a:endParaRPr lang="bg-BG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half" idx="1"/>
          </p:nvPr>
        </p:nvSpPr>
        <p:spPr>
          <a:xfrm>
            <a:off x="179512" y="2636912"/>
            <a:ext cx="5544616" cy="3744416"/>
          </a:xfrm>
        </p:spPr>
        <p:txBody>
          <a:bodyPr>
            <a:normAutofit/>
          </a:bodyPr>
          <a:lstStyle/>
          <a:p>
            <a:pPr algn="just"/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Ensuring full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enjoyment of all rights 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freedoms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persons with 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disabilities without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discrimination.</a:t>
            </a:r>
          </a:p>
          <a:p>
            <a:pPr marL="0" indent="0" algn="just">
              <a:buNone/>
            </a:pPr>
            <a:endParaRPr lang="en-US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important to increase the opportunities 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persons with disabilities to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participate in society, including through 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better accessibility – a priority of the current Presidency Trio.</a:t>
            </a:r>
            <a:endParaRPr lang="bg-BG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half" idx="2"/>
          </p:nvPr>
        </p:nvSpPr>
        <p:spPr>
          <a:xfrm>
            <a:off x="5928184" y="2708920"/>
            <a:ext cx="2758616" cy="3417243"/>
          </a:xfrm>
        </p:spPr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4</a:t>
            </a:fld>
            <a:endParaRPr lang="bg-BG" dirty="0"/>
          </a:p>
        </p:txBody>
      </p:sp>
      <p:pic>
        <p:nvPicPr>
          <p:cNvPr id="3074" name="Picture 2" descr="C:\Users\user\Desktop\моя\06.06.2018\kartinki\674002-Quality-1392834979-877-640x48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5" r="11589"/>
          <a:stretch/>
        </p:blipFill>
        <p:spPr bwMode="auto">
          <a:xfrm>
            <a:off x="5906387" y="2924944"/>
            <a:ext cx="3026695" cy="2749319"/>
          </a:xfrm>
          <a:prstGeom prst="rect">
            <a:avLst/>
          </a:prstGeom>
          <a:noFill/>
          <a:ln>
            <a:solidFill>
              <a:schemeClr val="bg1">
                <a:lumMod val="65000"/>
                <a:alpha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55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6"/>
          <a:stretch/>
        </p:blipFill>
        <p:spPr bwMode="auto">
          <a:xfrm>
            <a:off x="6436426" y="0"/>
            <a:ext cx="2707574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8784976" cy="4968552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200"/>
              </a:spcBef>
              <a:spcAft>
                <a:spcPts val="100"/>
              </a:spcAft>
              <a:buNone/>
            </a:pPr>
            <a:r>
              <a:rPr lang="en-US" sz="2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Demographic situation in Bulgaria </a:t>
            </a:r>
            <a:endParaRPr lang="en-US" sz="2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geing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population is emerging as a long-lasting and hardly reversible social process for European countries. 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According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EUROSTAT, the share of the population aged over 65 in Bulgaria will increase from 17.4% in 2010 to 32.7% in 2060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Bulgarian government seeks to take a balanced approach to ageing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promoting the activity of the elderly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at the same time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providing conditions for their full participation in social and economic terms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en-US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044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060848"/>
            <a:ext cx="8712968" cy="4725144"/>
          </a:xfrm>
        </p:spPr>
        <p:txBody>
          <a:bodyPr>
            <a:normAutofit/>
          </a:bodyPr>
          <a:lstStyle/>
          <a:p>
            <a:pPr algn="just">
              <a:spcBef>
                <a:spcPts val="1000"/>
              </a:spcBef>
              <a:spcAft>
                <a:spcPts val="600"/>
              </a:spcAft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000"/>
              </a:spcBef>
              <a:spcAft>
                <a:spcPts val="600"/>
              </a:spcAft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000"/>
              </a:spcBef>
              <a:spcAft>
                <a:spcPts val="600"/>
              </a:spcAft>
            </a:pPr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1000"/>
              </a:spcBef>
              <a:spcAft>
                <a:spcPts val="600"/>
              </a:spcAft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000"/>
              </a:spcBef>
              <a:spcAft>
                <a:spcPts val="1200"/>
              </a:spcAft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measures are aimed at achieving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high quality life for people of all ages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improving productivity, greater solidarity between generations and social cohesion in an ageing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society.</a:t>
            </a:r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000"/>
              </a:spcBef>
              <a:spcAft>
                <a:spcPts val="1200"/>
              </a:spcAft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strategic goal in terms of ageing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to create conditions for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and dignified life for older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people. </a:t>
            </a:r>
            <a:endParaRPr lang="bg-BG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6</a:t>
            </a:fld>
            <a:endParaRPr lang="bg-BG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64"/>
          <a:stretch/>
        </p:blipFill>
        <p:spPr bwMode="auto">
          <a:xfrm>
            <a:off x="6282046" y="0"/>
            <a:ext cx="2861953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user\Desktop\моя\06.06.2018\kartinki\17ebdab4d2d82d3f968ddb7ceb16026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293" y="1844824"/>
            <a:ext cx="5093354" cy="185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63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99813"/>
            <a:ext cx="8496944" cy="4441555"/>
          </a:xfrm>
        </p:spPr>
        <p:txBody>
          <a:bodyPr>
            <a:normAutofit/>
          </a:bodyPr>
          <a:lstStyle/>
          <a:p>
            <a:pPr marL="265113" indent="-265113"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are an important element of the long-term care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system.</a:t>
            </a:r>
          </a:p>
          <a:p>
            <a:pPr marL="265113" indent="-265113" algn="just"/>
            <a:endParaRPr lang="en-US" sz="1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5113" indent="-265113" algn="just"/>
            <a:r>
              <a:rPr lang="en-US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extremely important to develop 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innovative and integrated long-term care services</a:t>
            </a:r>
            <a:r>
              <a:rPr lang="en-US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support elderly people and people with disabilities to </a:t>
            </a:r>
            <a:r>
              <a:rPr lang="en-US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 in their home environment while maintaining their autonomy, independence and inclusion in the </a:t>
            </a:r>
            <a:r>
              <a:rPr lang="en-US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community.</a:t>
            </a:r>
          </a:p>
          <a:p>
            <a:pPr marL="265113" indent="-265113"/>
            <a:endParaRPr lang="en-GB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265113">
              <a:buNone/>
            </a:pPr>
            <a:endParaRPr lang="en-GB" sz="2000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7</a:t>
            </a:fld>
            <a:endParaRPr lang="bg-BG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64"/>
          <a:stretch/>
        </p:blipFill>
        <p:spPr bwMode="auto">
          <a:xfrm>
            <a:off x="6282046" y="0"/>
            <a:ext cx="2861953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90157"/>
            <a:ext cx="8229600" cy="893097"/>
          </a:xfrm>
        </p:spPr>
        <p:txBody>
          <a:bodyPr>
            <a:normAutofit/>
          </a:bodyPr>
          <a:lstStyle/>
          <a:p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 of long-term </a:t>
            </a:r>
            <a:r>
              <a:rPr lang="en-GB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</a:t>
            </a:r>
            <a:endParaRPr lang="bg-BG" sz="2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2" name="Picture 2" descr="C:\Users\user\Saved Games\Downloads\auxiliar-geriatria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627133"/>
            <a:ext cx="3744416" cy="1768197"/>
          </a:xfrm>
          <a:prstGeom prst="rect">
            <a:avLst/>
          </a:prstGeom>
          <a:noFill/>
          <a:ln>
            <a:solidFill>
              <a:schemeClr val="bg1">
                <a:lumMod val="65000"/>
                <a:alpha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42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916832"/>
            <a:ext cx="4896544" cy="3024336"/>
          </a:xfrm>
        </p:spPr>
        <p:txBody>
          <a:bodyPr>
            <a:normAutofit/>
          </a:bodyPr>
          <a:lstStyle/>
          <a:p>
            <a:pPr marL="273050" indent="-273050" algn="just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Action Plan for the implementation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National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 for Long-term Care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period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2018-2021 envisages: </a:t>
            </a:r>
          </a:p>
          <a:p>
            <a:pPr marL="273050" indent="-27305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onstruction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100 new social services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2,140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users;</a:t>
            </a:r>
          </a:p>
          <a:p>
            <a:pPr marL="273050" indent="-273050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patronage care for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people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disabilities and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elderly people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dependent on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care.</a:t>
            </a:r>
          </a:p>
          <a:p>
            <a:pPr marL="0" indent="273050" algn="just">
              <a:buNone/>
            </a:pPr>
            <a:endParaRPr lang="en-US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spcBef>
                <a:spcPts val="600"/>
              </a:spcBef>
              <a:spcAft>
                <a:spcPts val="500"/>
              </a:spcAft>
              <a:buNone/>
            </a:pPr>
            <a:endParaRPr lang="en-GB" sz="20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bg-BG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quarter" idx="4"/>
          </p:nvPr>
        </p:nvSpPr>
        <p:spPr>
          <a:xfrm>
            <a:off x="179512" y="5085184"/>
            <a:ext cx="8507289" cy="1440160"/>
          </a:xfrm>
        </p:spPr>
        <p:txBody>
          <a:bodyPr>
            <a:normAutofit fontScale="92500"/>
          </a:bodyPr>
          <a:lstStyle/>
          <a:p>
            <a:pPr marL="273050" indent="-273050" algn="just"/>
            <a:r>
              <a:rPr lang="en-GB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services in home environment </a:t>
            </a:r>
            <a:r>
              <a:rPr lang="en-GB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funded by </a:t>
            </a:r>
            <a:r>
              <a:rPr lang="en-GB" sz="2200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HRDOP</a:t>
            </a:r>
            <a:r>
              <a:rPr lang="en-GB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state budget:</a:t>
            </a:r>
          </a:p>
          <a:p>
            <a:pPr marL="273050" indent="-273050" algn="just">
              <a:buFont typeface="Wingdings" panose="05000000000000000000" pitchFamily="2" charset="2"/>
              <a:buChar char="ü"/>
            </a:pPr>
            <a:r>
              <a:rPr lang="en-GB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 Independent Life – approx. 75 million EURO;</a:t>
            </a:r>
          </a:p>
          <a:p>
            <a:pPr marL="273050" indent="-273050" algn="just">
              <a:buFont typeface="Wingdings" panose="05000000000000000000" pitchFamily="2" charset="2"/>
              <a:buChar char="ü"/>
            </a:pPr>
            <a:r>
              <a:rPr lang="en-US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from the state budget for 2018 – approx. 34</a:t>
            </a:r>
            <a:r>
              <a:rPr lang="en-GB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million EURO.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8</a:t>
            </a:fld>
            <a:endParaRPr lang="bg-BG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64"/>
          <a:stretch/>
        </p:blipFill>
        <p:spPr bwMode="auto">
          <a:xfrm>
            <a:off x="6282046" y="0"/>
            <a:ext cx="2861953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user\Desktop\моя\06.06.2018\kartinki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2481334"/>
            <a:ext cx="3640055" cy="1671566"/>
          </a:xfrm>
          <a:prstGeom prst="rect">
            <a:avLst/>
          </a:prstGeom>
          <a:noFill/>
          <a:ln>
            <a:solidFill>
              <a:schemeClr val="bg1">
                <a:lumMod val="65000"/>
                <a:alpha val="9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01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53"/>
          <a:stretch/>
        </p:blipFill>
        <p:spPr bwMode="auto">
          <a:xfrm>
            <a:off x="6341422" y="0"/>
            <a:ext cx="2802577" cy="2481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96753" y="1412775"/>
            <a:ext cx="8229600" cy="982379"/>
          </a:xfrm>
        </p:spPr>
        <p:txBody>
          <a:bodyPr>
            <a:normAutofit fontScale="90000"/>
          </a:bodyPr>
          <a:lstStyle/>
          <a:p>
            <a:pPr marL="82550" lvl="0">
              <a:spcBef>
                <a:spcPts val="600"/>
              </a:spcBef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/>
                <a:latin typeface="Corbel" panose="020B0503020204020204" pitchFamily="34" charset="0"/>
                <a:ea typeface="Times New Roman"/>
                <a:cs typeface="Times New Roman"/>
              </a:rPr>
            </a:br>
            <a:r>
              <a:rPr lang="en-US" sz="3100" b="1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r>
              <a:rPr lang="en-US" sz="31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10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bg-BG" sz="3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2276872"/>
            <a:ext cx="5688632" cy="2376264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600"/>
              </a:spcBef>
              <a:buNone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new 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demographic realities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 commitment and input from all stakeholders 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 institutions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local authorities,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</a:t>
            </a:r>
            <a:r>
              <a:rPr lang="en-US" sz="2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partners, non-governmental </a:t>
            </a: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sector, in defining the challenges and ensuring the full enjoyment of older persons’ rights.  </a:t>
            </a:r>
            <a:endParaRPr lang="en-US" sz="2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just">
              <a:spcBef>
                <a:spcPts val="600"/>
              </a:spcBef>
              <a:buNone/>
            </a:pPr>
            <a:endParaRPr lang="en-US" sz="11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821F-1ACF-4A7E-94AC-0431A9ACB8F4}" type="slidenum">
              <a:rPr lang="bg-BG" smtClean="0"/>
              <a:t>9</a:t>
            </a:fld>
            <a:endParaRPr lang="bg-BG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4449"/>
            <a:ext cx="3250373" cy="138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 descr="C:\Users\user\Desktop\моя\06.06.2018\kartinki\Exercise-a-Great-Prescription-to-Help-Older-Hearts-1440x8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09120"/>
            <a:ext cx="3798566" cy="213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user\Saved Games\Downloads\portrait-happy-old-couple-analysing-map-1518139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212976"/>
            <a:ext cx="2881301" cy="208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40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3535</TotalTime>
  <Words>496</Words>
  <Application>Microsoft Office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</vt:lpstr>
      <vt:lpstr>PowerPoint Presentation</vt:lpstr>
      <vt:lpstr>Future funding for Social Europe</vt:lpstr>
      <vt:lpstr>Ensuring the rights of  persons with disabilities </vt:lpstr>
      <vt:lpstr>PowerPoint Presentation</vt:lpstr>
      <vt:lpstr>PowerPoint Presentation</vt:lpstr>
      <vt:lpstr>Development of long-term care</vt:lpstr>
      <vt:lpstr>PowerPoint Presentation</vt:lpstr>
      <vt:lpstr> Conclusion 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Desislava Mitova</dc:creator>
  <cp:lastModifiedBy>Desislava Mitova</cp:lastModifiedBy>
  <cp:revision>272</cp:revision>
  <cp:lastPrinted>2018-04-25T08:38:14Z</cp:lastPrinted>
  <dcterms:created xsi:type="dcterms:W3CDTF">2017-07-24T12:51:20Z</dcterms:created>
  <dcterms:modified xsi:type="dcterms:W3CDTF">2018-06-05T07:12:01Z</dcterms:modified>
</cp:coreProperties>
</file>